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57" r:id="rId3"/>
    <p:sldId id="269" r:id="rId4"/>
    <p:sldId id="259" r:id="rId5"/>
    <p:sldId id="266" r:id="rId6"/>
    <p:sldId id="270" r:id="rId7"/>
    <p:sldId id="271" r:id="rId8"/>
    <p:sldId id="272" r:id="rId9"/>
    <p:sldId id="262" r:id="rId10"/>
    <p:sldId id="268" r:id="rId1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EAA5A02-9598-4386-8845-639615EDF606}" type="datetimeFigureOut">
              <a:rPr lang="ru-RU"/>
              <a:pPr>
                <a:defRPr/>
              </a:pPr>
              <a:t>23.12.2016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7D7079A-4E5B-4C4A-996B-DA4051148C24}"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Образ слайда 1"/>
          <p:cNvSpPr>
            <a:spLocks noGrp="1" noRot="1" noChangeAspect="1"/>
          </p:cNvSpPr>
          <p:nvPr>
            <p:ph type="sldImg"/>
          </p:nvPr>
        </p:nvSpPr>
        <p:spPr bwMode="auto">
          <a:noFill/>
          <a:ln>
            <a:solidFill>
              <a:srgbClr val="000000"/>
            </a:solidFill>
            <a:miter lim="800000"/>
            <a:headEnd/>
            <a:tailEnd/>
          </a:ln>
        </p:spPr>
      </p:sp>
      <p:sp>
        <p:nvSpPr>
          <p:cNvPr id="19458"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ru-RU" smtClean="0"/>
          </a:p>
        </p:txBody>
      </p:sp>
      <p:sp>
        <p:nvSpPr>
          <p:cNvPr id="19459"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C6A1C1-25EF-405C-9225-7D49D9FE14B8}" type="slidenum">
              <a:rPr lang="ru-RU"/>
              <a:pPr fontAlgn="base">
                <a:spcBef>
                  <a:spcPct val="0"/>
                </a:spcBef>
                <a:spcAft>
                  <a:spcPct val="0"/>
                </a:spcAft>
              </a:pPr>
              <a:t>5</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386C608-5F1C-420D-8174-9902DD25871F}" type="datetimeFigureOut">
              <a:rPr lang="ru-RU"/>
              <a:pPr>
                <a:defRPr/>
              </a:pPr>
              <a:t>23.12.2016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843CAF8-A550-434E-B865-36C415CF89D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B289A7B-824E-4643-AF78-8D40D624B975}" type="datetimeFigureOut">
              <a:rPr lang="ru-RU"/>
              <a:pPr>
                <a:defRPr/>
              </a:pPr>
              <a:t>23.12.2016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2851202-8E7E-4B61-981F-375E76409D0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1E2AE6E-5B32-4257-8C62-FC4CAC96F697}" type="datetimeFigureOut">
              <a:rPr lang="ru-RU"/>
              <a:pPr>
                <a:defRPr/>
              </a:pPr>
              <a:t>23.12.2016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E6578FF-8029-40B5-B9CA-4DEFEEF432D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7EEA6BFD-F7B4-475A-A02C-F673BDCEDC74}" type="datetimeFigureOut">
              <a:rPr lang="ru-RU"/>
              <a:pPr>
                <a:defRPr/>
              </a:pPr>
              <a:t>23.12.2016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732DDE1-E2F8-46B7-B9EE-8AC182FCE46A}"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8D0140D-B905-4655-9D4B-0A36E1C38C7B}" type="datetimeFigureOut">
              <a:rPr lang="ru-RU"/>
              <a:pPr>
                <a:defRPr/>
              </a:pPr>
              <a:t>23.12.2016</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7B56F82A-B58A-4640-BE5F-939E0B59A586}"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1B9F5B8-D069-42FD-9D06-CAC490DA7102}" type="datetimeFigureOut">
              <a:rPr lang="ru-RU"/>
              <a:pPr>
                <a:defRPr/>
              </a:pPr>
              <a:t>23.12.2016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28E9BDF-5D2A-4C47-B982-0A183805B2A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D1011DF-6E04-4D38-9460-E8DB726C8A46}" type="datetimeFigureOut">
              <a:rPr lang="ru-RU"/>
              <a:pPr>
                <a:defRPr/>
              </a:pPr>
              <a:t>23.12.2016</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261B284F-D5D0-48E1-AED5-754FB0FA49C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2522C7BC-875B-4D2A-9032-0B927109D194}" type="datetimeFigureOut">
              <a:rPr lang="ru-RU"/>
              <a:pPr>
                <a:defRPr/>
              </a:pPr>
              <a:t>23.12.2016</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418E1276-4104-452E-8880-FF7199A6D4E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A758F1B-40DF-4AC4-B7A9-91C14A74626D}" type="datetimeFigureOut">
              <a:rPr lang="ru-RU"/>
              <a:pPr>
                <a:defRPr/>
              </a:pPr>
              <a:t>23.12.2016</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6F23F0D7-783A-49E7-998F-DB367DF00AE2}"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C4AA7F8-CBCF-4BDE-B15E-A73FBDE89B76}" type="datetimeFigureOut">
              <a:rPr lang="ru-RU"/>
              <a:pPr>
                <a:defRPr/>
              </a:pPr>
              <a:t>23.12.2016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434AFE7-73B5-413E-A290-2ED1E2B1533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2271ECA-7501-49AE-8613-CBF2F647D0A1}" type="datetimeFigureOut">
              <a:rPr lang="ru-RU"/>
              <a:pPr>
                <a:defRPr/>
              </a:pPr>
              <a:t>23.12.2016</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4E0772B6-42D4-4E11-AD9D-6CEC4230217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0B1819E-7326-4F94-9D9A-70A8831DB6B1}" type="datetimeFigureOut">
              <a:rPr lang="ru-RU"/>
              <a:pPr>
                <a:defRPr/>
              </a:pPr>
              <a:t>23.12.2016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8379143-5770-4D7D-AC5F-4A005966CD05}"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50" y="2130425"/>
            <a:ext cx="8858250" cy="1470025"/>
          </a:xfrm>
        </p:spPr>
        <p:txBody>
          <a:bodyPr>
            <a:normAutofit/>
          </a:bodyPr>
          <a:lstStyle/>
          <a:p>
            <a:r>
              <a:rPr lang="ru-RU" sz="3200" smtClean="0">
                <a:latin typeface="Times New Roman" pitchFamily="18" charset="0"/>
              </a:rPr>
              <a:t>Проектирование модуля системы оценивания предметного образовательного результата </a:t>
            </a:r>
            <a:br>
              <a:rPr lang="ru-RU" sz="3200" smtClean="0">
                <a:latin typeface="Times New Roman" pitchFamily="18" charset="0"/>
              </a:rPr>
            </a:br>
            <a:r>
              <a:rPr lang="ru-RU" sz="3200" smtClean="0">
                <a:latin typeface="Times New Roman" pitchFamily="18" charset="0"/>
              </a:rPr>
              <a:t>по истории России в 7 классе</a:t>
            </a:r>
            <a:r>
              <a:rPr lang="ru-RU" sz="4000" smtClean="0"/>
              <a:t/>
            </a:r>
            <a:br>
              <a:rPr lang="ru-RU" sz="4000" smtClean="0"/>
            </a:br>
            <a:r>
              <a:rPr lang="ru-RU" b="1" smtClean="0">
                <a:latin typeface="Times New Roman" pitchFamily="18" charset="0"/>
              </a:rPr>
              <a:t>«Установление причинно-следственных связей в работе с текстом» </a:t>
            </a:r>
            <a:r>
              <a:rPr lang="ru-RU" sz="4000" smtClean="0">
                <a:latin typeface="Times New Roman" pitchFamily="18" charset="0"/>
              </a:rPr>
              <a:t/>
            </a:r>
            <a:br>
              <a:rPr lang="ru-RU" sz="4000" smtClean="0">
                <a:latin typeface="Times New Roman" pitchFamily="18" charset="0"/>
              </a:rPr>
            </a:br>
            <a:endParaRPr lang="ru-RU" sz="4000" smtClean="0">
              <a:latin typeface="Times New Roman" pitchFamily="18" charset="0"/>
            </a:endParaRPr>
          </a:p>
        </p:txBody>
      </p:sp>
      <p:sp>
        <p:nvSpPr>
          <p:cNvPr id="3" name="Подзаголовок 2"/>
          <p:cNvSpPr>
            <a:spLocks noGrp="1"/>
          </p:cNvSpPr>
          <p:nvPr>
            <p:ph type="subTitle" idx="1"/>
          </p:nvPr>
        </p:nvSpPr>
        <p:spPr>
          <a:xfrm>
            <a:off x="1357313" y="4286250"/>
            <a:ext cx="6400800" cy="1752600"/>
          </a:xfrm>
        </p:spPr>
        <p:txBody>
          <a:bodyPr>
            <a:normAutofit/>
          </a:bodyPr>
          <a:lstStyle/>
          <a:p>
            <a:r>
              <a:rPr lang="ru-RU" smtClean="0">
                <a:solidFill>
                  <a:schemeClr val="tx1"/>
                </a:solidFill>
                <a:latin typeface="Times New Roman" pitchFamily="18" charset="0"/>
              </a:rPr>
              <a:t>Головаш С.В.</a:t>
            </a:r>
          </a:p>
          <a:p>
            <a:r>
              <a:rPr lang="ru-RU" smtClean="0">
                <a:solidFill>
                  <a:schemeClr val="tx1"/>
                </a:solidFill>
                <a:latin typeface="Times New Roman" pitchFamily="18" charset="0"/>
              </a:rPr>
              <a:t>МАОУ «Гимназия № 6» г.Перми</a:t>
            </a:r>
          </a:p>
          <a:p>
            <a:endParaRPr lang="ru-RU" smtClean="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a:xfrm>
            <a:off x="428625" y="1285875"/>
            <a:ext cx="8229600" cy="582613"/>
          </a:xfrm>
        </p:spPr>
        <p:txBody>
          <a:bodyPr/>
          <a:lstStyle/>
          <a:p>
            <a:r>
              <a:rPr lang="ru-RU" sz="2800" b="1" smtClean="0"/>
              <a:t>Параметры оценивания</a:t>
            </a:r>
            <a:endParaRPr lang="ru-RU" sz="2800" smtClean="0"/>
          </a:p>
        </p:txBody>
      </p:sp>
      <p:sp>
        <p:nvSpPr>
          <p:cNvPr id="5" name="Содержимое 2"/>
          <p:cNvSpPr txBox="1">
            <a:spLocks/>
          </p:cNvSpPr>
          <p:nvPr/>
        </p:nvSpPr>
        <p:spPr>
          <a:xfrm>
            <a:off x="500063" y="2214563"/>
            <a:ext cx="8229600" cy="2328862"/>
          </a:xfrm>
          <a:prstGeom prst="rect">
            <a:avLst/>
          </a:prstGeom>
        </p:spPr>
        <p:txBody>
          <a:bodyPr>
            <a:normAutofit/>
          </a:bodyPr>
          <a:lstStyle/>
          <a:p>
            <a:pPr fontAlgn="auto">
              <a:spcBef>
                <a:spcPts val="0"/>
              </a:spcBef>
              <a:spcAft>
                <a:spcPts val="0"/>
              </a:spcAft>
              <a:defRPr/>
            </a:pPr>
            <a:r>
              <a:rPr lang="ru-RU" sz="3200" b="1" dirty="0">
                <a:latin typeface="+mn-lt"/>
              </a:rPr>
              <a:t>9 </a:t>
            </a:r>
            <a:r>
              <a:rPr lang="ru-RU" sz="3200" b="1">
                <a:latin typeface="+mn-lt"/>
              </a:rPr>
              <a:t>- 10 </a:t>
            </a:r>
            <a:r>
              <a:rPr lang="ru-RU" sz="3200" b="1" dirty="0">
                <a:latin typeface="+mn-lt"/>
              </a:rPr>
              <a:t>- баллов  – «5»</a:t>
            </a:r>
            <a:endParaRPr lang="ru-RU" sz="3200" dirty="0">
              <a:latin typeface="+mn-lt"/>
            </a:endParaRPr>
          </a:p>
          <a:p>
            <a:pPr fontAlgn="auto">
              <a:spcBef>
                <a:spcPts val="0"/>
              </a:spcBef>
              <a:spcAft>
                <a:spcPts val="0"/>
              </a:spcAft>
              <a:defRPr/>
            </a:pPr>
            <a:r>
              <a:rPr lang="ru-RU" sz="3200" b="1" dirty="0">
                <a:latin typeface="+mn-lt"/>
              </a:rPr>
              <a:t>7 - 8 баллов – «4»</a:t>
            </a:r>
            <a:endParaRPr lang="ru-RU" sz="3200" dirty="0">
              <a:latin typeface="+mn-lt"/>
            </a:endParaRPr>
          </a:p>
          <a:p>
            <a:pPr fontAlgn="auto">
              <a:spcBef>
                <a:spcPts val="0"/>
              </a:spcBef>
              <a:spcAft>
                <a:spcPts val="0"/>
              </a:spcAft>
              <a:defRPr/>
            </a:pPr>
            <a:r>
              <a:rPr lang="ru-RU" sz="3200" b="1" dirty="0">
                <a:latin typeface="+mn-lt"/>
              </a:rPr>
              <a:t>5 – 6 баллов – «3»</a:t>
            </a:r>
            <a:endParaRPr lang="ru-RU" sz="3200" dirty="0">
              <a:latin typeface="+mn-lt"/>
            </a:endParaRPr>
          </a:p>
          <a:p>
            <a:pPr fontAlgn="auto">
              <a:spcBef>
                <a:spcPts val="0"/>
              </a:spcBef>
              <a:spcAft>
                <a:spcPts val="0"/>
              </a:spcAft>
              <a:defRPr/>
            </a:pPr>
            <a:r>
              <a:rPr lang="ru-RU" sz="3200" b="1" dirty="0">
                <a:latin typeface="+mn-lt"/>
              </a:rPr>
              <a:t>Меньше 5 – «2»</a:t>
            </a:r>
            <a:endParaRPr lang="ru-RU" sz="3200" dirty="0">
              <a:latin typeface="+mn-lt"/>
            </a:endParaRPr>
          </a:p>
          <a:p>
            <a:pPr marL="342900" indent="-342900" fontAlgn="auto">
              <a:spcBef>
                <a:spcPct val="20000"/>
              </a:spcBef>
              <a:spcAft>
                <a:spcPts val="0"/>
              </a:spcAft>
              <a:buFont typeface="Arial" pitchFamily="34" charset="0"/>
              <a:buChar char="•"/>
              <a:defRPr/>
            </a:pPr>
            <a:endParaRPr lang="ru-RU" sz="3200" dirty="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p:nvPr>
        </p:nvSpPr>
        <p:spPr/>
        <p:txBody>
          <a:bodyPr/>
          <a:lstStyle/>
          <a:p>
            <a:endParaRPr lang="ru-RU" smtClean="0"/>
          </a:p>
        </p:txBody>
      </p:sp>
      <p:sp>
        <p:nvSpPr>
          <p:cNvPr id="3" name="Содержимое 2"/>
          <p:cNvSpPr>
            <a:spLocks noGrp="1"/>
          </p:cNvSpPr>
          <p:nvPr>
            <p:ph idx="1"/>
          </p:nvPr>
        </p:nvSpPr>
        <p:spPr>
          <a:xfrm>
            <a:off x="0" y="285750"/>
            <a:ext cx="8858250" cy="6143625"/>
          </a:xfrm>
        </p:spPr>
        <p:txBody>
          <a:bodyPr rtlCol="0">
            <a:normAutofit fontScale="85000" lnSpcReduction="10000"/>
          </a:bodyPr>
          <a:lstStyle/>
          <a:p>
            <a:pPr fontAlgn="auto">
              <a:spcAft>
                <a:spcPts val="0"/>
              </a:spcAft>
              <a:buFont typeface="Arial" pitchFamily="34" charset="0"/>
              <a:buNone/>
              <a:defRPr/>
            </a:pPr>
            <a:r>
              <a:rPr lang="ru-RU" b="1" dirty="0" smtClean="0"/>
              <a:t>     Параллель, на которой производится оценивание</a:t>
            </a:r>
            <a:r>
              <a:rPr lang="ru-RU" dirty="0" smtClean="0"/>
              <a:t>: 7–е классы</a:t>
            </a:r>
          </a:p>
          <a:p>
            <a:pPr fontAlgn="auto">
              <a:spcAft>
                <a:spcPts val="0"/>
              </a:spcAft>
              <a:buFont typeface="Arial" pitchFamily="34" charset="0"/>
              <a:buNone/>
              <a:defRPr/>
            </a:pPr>
            <a:r>
              <a:rPr lang="ru-RU" b="1" dirty="0" smtClean="0"/>
              <a:t>     Описание предметного результата в стандарте</a:t>
            </a:r>
            <a:r>
              <a:rPr lang="ru-RU" dirty="0" smtClean="0"/>
              <a:t>: проводить поиск информации в исторических текстах, объяснять причины и следствия ключевых событий и процессов отечественной и всеобщей истории Нового времени (социальных движений, реформ и революций, взаимодействий между народами и др.).</a:t>
            </a:r>
          </a:p>
          <a:p>
            <a:pPr fontAlgn="auto">
              <a:spcAft>
                <a:spcPts val="0"/>
              </a:spcAft>
              <a:buFont typeface="Arial" pitchFamily="34" charset="0"/>
              <a:buChar char="•"/>
              <a:defRPr/>
            </a:pPr>
            <a:endParaRPr lang="ru-RU" dirty="0" smtClean="0"/>
          </a:p>
          <a:p>
            <a:pPr fontAlgn="auto">
              <a:spcAft>
                <a:spcPts val="0"/>
              </a:spcAft>
              <a:buFont typeface="Arial" pitchFamily="34" charset="0"/>
              <a:buNone/>
              <a:defRPr/>
            </a:pPr>
            <a:r>
              <a:rPr lang="ru-RU" dirty="0" smtClean="0"/>
              <a:t>     Данный предметный результат будет достигаться в урочной деятельности в течение первой четверти. Для этого будут использоваться словесные методы (беседа, чтение, обсуждение) и выполнение письменных заданий – определение последовательности событий, выписывание причин, последствий.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p:nvPr>
        </p:nvSpPr>
        <p:spPr/>
        <p:txBody>
          <a:bodyPr/>
          <a:lstStyle/>
          <a:p>
            <a:endParaRPr lang="ru-RU" smtClean="0"/>
          </a:p>
        </p:txBody>
      </p:sp>
      <p:graphicFrame>
        <p:nvGraphicFramePr>
          <p:cNvPr id="4" name="Содержимое 3"/>
          <p:cNvGraphicFramePr>
            <a:graphicFrameLocks noGrp="1"/>
          </p:cNvGraphicFramePr>
          <p:nvPr>
            <p:ph idx="1"/>
          </p:nvPr>
        </p:nvGraphicFramePr>
        <p:xfrm>
          <a:off x="0" y="0"/>
          <a:ext cx="9144000" cy="7086600"/>
        </p:xfrm>
        <a:graphic>
          <a:graphicData uri="http://schemas.openxmlformats.org/drawingml/2006/table">
            <a:tbl>
              <a:tblPr/>
              <a:tblGrid>
                <a:gridCol w="1928813"/>
                <a:gridCol w="2000250"/>
                <a:gridCol w="2000250"/>
                <a:gridCol w="3214687"/>
              </a:tblGrid>
              <a:tr h="950913">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Фрагмент образовательной программы</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Основные содержательные единицы</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Поурочное планирование</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Формы работы</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5194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Россия на рубеже </a:t>
                      </a: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XVI</a:t>
                      </a: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a:t>
                      </a:r>
                      <a:r>
                        <a:rPr kumimoji="0" lang="en-US" sz="2000" b="1" i="0" u="none" strike="noStrike" cap="none" normalizeH="0" baseline="0" smtClean="0">
                          <a:ln>
                            <a:noFill/>
                          </a:ln>
                          <a:solidFill>
                            <a:srgbClr val="000000"/>
                          </a:solidFill>
                          <a:effectLst/>
                          <a:latin typeface="Times New Roman" pitchFamily="18" charset="0"/>
                          <a:cs typeface="Times New Roman" pitchFamily="18" charset="0"/>
                        </a:rPr>
                        <a:t>XVII</a:t>
                      </a: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 вв. </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Смутное время. Династические, социальные и международные причины Смуты.</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Восстание И. Болотникова. Агрессия Речи Посполитой и Швеции. Семибоярщина.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Урок 2.</a:t>
                      </a: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Внутренняя и внешняя политика Бориса Годунова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Урок 3.</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Смута</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Знакомство с различными видами текстов: научными и художественными (совместная работа с учителем).</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Работа с текстом по вопросам учителя.</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Составление таблицы по тексту.</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Определение последовательности событий (составление хронологической таблицы)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173288">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Борьба против внешней экспансии. К.Минин. Д.Пожарский.</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Урок 4. </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Окончание Смутного времени</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Выполнение контрольного задания</a:t>
                      </a:r>
                    </a:p>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333333"/>
                          </a:solidFill>
                          <a:effectLst/>
                          <a:latin typeface="Times New Roman" pitchFamily="18" charset="0"/>
                          <a:cs typeface="Times New Roman" pitchFamily="18" charset="0"/>
                        </a:rPr>
                        <a:t>Работа с исторической картой</a:t>
                      </a: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 и изучение итогов Смутного времени</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625" y="642938"/>
            <a:ext cx="8229600" cy="1143000"/>
          </a:xfrm>
        </p:spPr>
        <p:txBody>
          <a:bodyPr rtlCol="0">
            <a:normAutofit fontScale="90000"/>
          </a:bodyPr>
          <a:lstStyle/>
          <a:p>
            <a:pPr fontAlgn="auto">
              <a:spcAft>
                <a:spcPts val="0"/>
              </a:spcAft>
              <a:defRPr/>
            </a:pPr>
            <a:r>
              <a:rPr lang="ru-RU" b="1" dirty="0" smtClean="0"/>
              <a:t>Контрольное мероприятие</a:t>
            </a:r>
            <a:r>
              <a:rPr lang="ru-RU" dirty="0" smtClean="0"/>
              <a:t/>
            </a:r>
            <a:br>
              <a:rPr lang="ru-RU" dirty="0" smtClean="0"/>
            </a:br>
            <a:endParaRPr lang="ru-RU" dirty="0"/>
          </a:p>
        </p:txBody>
      </p:sp>
      <p:sp>
        <p:nvSpPr>
          <p:cNvPr id="3" name="Содержимое 2"/>
          <p:cNvSpPr>
            <a:spLocks noGrp="1"/>
          </p:cNvSpPr>
          <p:nvPr>
            <p:ph idx="1"/>
          </p:nvPr>
        </p:nvSpPr>
        <p:spPr/>
        <p:txBody>
          <a:bodyPr rtlCol="0">
            <a:normAutofit fontScale="92500" lnSpcReduction="10000"/>
          </a:bodyPr>
          <a:lstStyle/>
          <a:p>
            <a:pPr fontAlgn="auto">
              <a:spcAft>
                <a:spcPts val="0"/>
              </a:spcAft>
              <a:buFont typeface="Arial" pitchFamily="34" charset="0"/>
              <a:buNone/>
              <a:defRPr/>
            </a:pPr>
            <a:r>
              <a:rPr lang="ru-RU" dirty="0"/>
              <a:t> </a:t>
            </a:r>
          </a:p>
          <a:p>
            <a:pPr fontAlgn="auto">
              <a:spcAft>
                <a:spcPts val="0"/>
              </a:spcAft>
              <a:buFont typeface="Arial" pitchFamily="34" charset="0"/>
              <a:buChar char="•"/>
              <a:defRPr/>
            </a:pPr>
            <a:r>
              <a:rPr lang="ru-RU" sz="3600" b="1" dirty="0" smtClean="0"/>
              <a:t>Контрольное мероприятие </a:t>
            </a:r>
            <a:r>
              <a:rPr lang="ru-RU" sz="3600" dirty="0" smtClean="0"/>
              <a:t>проводится на уроке по теме «Окончание Смутного времени».</a:t>
            </a:r>
            <a:r>
              <a:rPr lang="ru-RU" sz="3600" b="1" dirty="0" smtClean="0"/>
              <a:t>                                                                    </a:t>
            </a:r>
            <a:endParaRPr lang="ru-RU" sz="3600" dirty="0" smtClean="0"/>
          </a:p>
          <a:p>
            <a:pPr fontAlgn="auto">
              <a:spcAft>
                <a:spcPts val="0"/>
              </a:spcAft>
              <a:buFont typeface="Arial" pitchFamily="34" charset="0"/>
              <a:buChar char="•"/>
              <a:defRPr/>
            </a:pPr>
            <a:r>
              <a:rPr lang="ru-RU" sz="3600" b="1" dirty="0" smtClean="0"/>
              <a:t>Объект оценивания: </a:t>
            </a:r>
            <a:r>
              <a:rPr lang="ru-RU" sz="3600" dirty="0" smtClean="0"/>
              <a:t>письменный ответ</a:t>
            </a:r>
            <a:r>
              <a:rPr lang="ru-RU" sz="3600" b="1" dirty="0" smtClean="0"/>
              <a:t> </a:t>
            </a:r>
            <a:r>
              <a:rPr lang="ru-RU" sz="3600" dirty="0" smtClean="0"/>
              <a:t>ученика. </a:t>
            </a:r>
          </a:p>
          <a:p>
            <a:pPr fontAlgn="auto">
              <a:spcAft>
                <a:spcPts val="0"/>
              </a:spcAft>
              <a:buFont typeface="Arial" pitchFamily="34" charset="0"/>
              <a:buChar char="•"/>
              <a:defRPr/>
            </a:pPr>
            <a:r>
              <a:rPr lang="ru-RU" sz="3600" b="1" dirty="0" smtClean="0"/>
              <a:t>Техническое задание: </a:t>
            </a:r>
            <a:r>
              <a:rPr lang="ru-RU" sz="3600" dirty="0" smtClean="0"/>
              <a:t>прочитай тексты и выполни задания 1-3. На выполнение работы отводится 10-15минут.</a:t>
            </a:r>
          </a:p>
          <a:p>
            <a:pPr fontAlgn="auto">
              <a:spcAft>
                <a:spcPts val="0"/>
              </a:spcAft>
              <a:buFont typeface="Arial" pitchFamily="34" charset="0"/>
              <a:buChar char="•"/>
              <a:defRPr/>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357188"/>
            <a:ext cx="9144000" cy="6500812"/>
          </a:xfrm>
        </p:spPr>
        <p:txBody>
          <a:bodyPr rtlCol="0">
            <a:normAutofit fontScale="70000" lnSpcReduction="20000"/>
          </a:bodyPr>
          <a:lstStyle/>
          <a:p>
            <a:pPr fontAlgn="auto">
              <a:spcAft>
                <a:spcPts val="0"/>
              </a:spcAft>
              <a:buFont typeface="Arial" pitchFamily="34" charset="0"/>
              <a:buNone/>
              <a:defRPr/>
            </a:pPr>
            <a:r>
              <a:rPr lang="ru-RU" sz="3400" b="1" dirty="0" smtClean="0"/>
              <a:t>   Текст 1</a:t>
            </a:r>
            <a:endParaRPr lang="ru-RU" sz="3400" dirty="0" smtClean="0"/>
          </a:p>
          <a:p>
            <a:pPr fontAlgn="auto">
              <a:spcAft>
                <a:spcPts val="0"/>
              </a:spcAft>
              <a:buFont typeface="Arial" pitchFamily="34" charset="0"/>
              <a:buNone/>
              <a:defRPr/>
            </a:pPr>
            <a:r>
              <a:rPr lang="ru-RU" sz="3400" dirty="0" smtClean="0"/>
              <a:t>      «Характер и поведение  царя Дмитрия производили различное впечатление – перед москвичами, по воззрениям того времени, был человек образованный, но невоспитанный, или воспитанный, да не по московскому складу, Он не умел держать себя сообразно своему царскому сану, не признавал необходимости того этикета, «чина», какой окружал московских царей; любил молодечествовать, не спал после обеда, а вместо этого запросто бродил по Москве. Не умел он держать себя и по православному обычаю, не посещал храмов, любил одеваться по-польски, по-польски же одевал свою стражу, водился с поляками и очень их жаловал; от него пахло ненавистным Москве латинством и Польшей... Брошенный судьбой в Польшу, умный и переимчивый, без тени расчета в своих поступках, он </a:t>
            </a:r>
            <a:r>
              <a:rPr lang="ru-RU" sz="3400" dirty="0" err="1" smtClean="0"/>
              <a:t>понахватался</a:t>
            </a:r>
            <a:r>
              <a:rPr lang="ru-RU" sz="3400" dirty="0" smtClean="0"/>
              <a:t> в Польше внешней «цивилизации», кое-чему научился и, попав на престол, проявил на нем любовь и к Польше, и к науке, и к широким политическим замыслам вместе со вкусами степного гуляки».</a:t>
            </a:r>
          </a:p>
          <a:p>
            <a:pPr algn="r" fontAlgn="auto">
              <a:spcAft>
                <a:spcPts val="0"/>
              </a:spcAft>
              <a:buFont typeface="Arial" pitchFamily="34" charset="0"/>
              <a:buNone/>
              <a:defRPr/>
            </a:pPr>
            <a:r>
              <a:rPr lang="ru-RU" dirty="0" smtClean="0"/>
              <a:t> </a:t>
            </a:r>
            <a:r>
              <a:rPr lang="ru-RU" sz="2600" dirty="0" smtClean="0"/>
              <a:t>Из «Лекций по русской истории» С.Ф.Платонова, - В кн.: Андреев И.Л. История России: </a:t>
            </a:r>
            <a:r>
              <a:rPr lang="en-US" sz="2600" dirty="0" smtClean="0"/>
              <a:t>XVI</a:t>
            </a:r>
            <a:r>
              <a:rPr lang="ru-RU" sz="2600" dirty="0" smtClean="0"/>
              <a:t> – конец </a:t>
            </a:r>
            <a:r>
              <a:rPr lang="en-US" sz="2600" dirty="0" smtClean="0"/>
              <a:t>XVII</a:t>
            </a:r>
            <a:r>
              <a:rPr lang="ru-RU" sz="2600" dirty="0" smtClean="0"/>
              <a:t> в. 7 </a:t>
            </a:r>
            <a:r>
              <a:rPr lang="ru-RU" sz="2600" dirty="0" err="1" smtClean="0"/>
              <a:t>кл</a:t>
            </a:r>
            <a:r>
              <a:rPr lang="ru-RU" sz="2600" dirty="0" smtClean="0"/>
              <a:t>.: учебник. – М.: Дрофа, 2016, с.91-92</a:t>
            </a:r>
          </a:p>
          <a:p>
            <a:pPr fontAlgn="auto">
              <a:spcAft>
                <a:spcPts val="0"/>
              </a:spcAft>
              <a:buFont typeface="Arial" pitchFamily="34" charset="0"/>
              <a:buChar char="•"/>
              <a:defRPr/>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313" y="0"/>
            <a:ext cx="9358313" cy="6858000"/>
          </a:xfrm>
        </p:spPr>
        <p:txBody>
          <a:bodyPr rtlCol="0">
            <a:normAutofit fontScale="47500" lnSpcReduction="20000"/>
          </a:bodyPr>
          <a:lstStyle/>
          <a:p>
            <a:pPr fontAlgn="auto">
              <a:spcAft>
                <a:spcPts val="0"/>
              </a:spcAft>
              <a:buFont typeface="Arial" pitchFamily="34" charset="0"/>
              <a:buNone/>
              <a:defRPr/>
            </a:pPr>
            <a:r>
              <a:rPr lang="ru-RU" b="1" dirty="0" smtClean="0"/>
              <a:t>        Текст 2</a:t>
            </a:r>
            <a:endParaRPr lang="ru-RU" dirty="0" smtClean="0"/>
          </a:p>
          <a:p>
            <a:pPr fontAlgn="auto">
              <a:spcAft>
                <a:spcPts val="0"/>
              </a:spcAft>
              <a:buFont typeface="Arial" pitchFamily="34" charset="0"/>
              <a:buNone/>
              <a:defRPr/>
            </a:pPr>
            <a:r>
              <a:rPr lang="ru-RU" sz="4200" dirty="0" smtClean="0"/>
              <a:t>       Первоначально народ приветствовал Лжедмитрия, однако вскоре новый царь сумел вызвать недовольство во всех слоях прежде всего московского населения. Царь не соблюдал православных обрядов (ходили даже тайные слухи о его переходе в «латинство»), не чтил традиционно русского уклада жизни (носил польское платье, брил бороду, не спал после обеда, редко посещал церковь). Не вызвала одобрения и свадьба Лжедмитрия на дочери польского магната Ма­рине Мнишек. Марина не приняла православия, отказалась во время свадебной церемонии от причастия, присутствовала на пирах, прези­рала русские обычай. Молодая царская чета окружила себя поляками, которые чувствовали себя хозяевами в Москве. Чтобы привлечь на свою сторону служилое дворянство, Лжедмитрий щедро раздавал земли и деньги. Этим он настроил против себя прежде лояльное к нему бо­ярство и, разумеется, народ, положение которого вместо ожидаемого послабления лишь ухудшилось. Кроме того, этот незаурядный и умный человек (Григорий был неплохо образован, говорил на иностранных языках) не смог удержать и доверие поляков. Он не торопился выпол­нить главное условие его возведения на престол – обращения России в католичество, прекрасно понимая невозможность данного предприя­тия. К весне 1606 года Лжедмитрий остался без поддержки. Вспыхнул заговор, в ходе которого самозванец был убит. Бояре посмертно разо­блачили Лжедмитрия, труп его выставили для всеобщего обозрения, а спустя несколько дней полуразложившийся труп несчастного само­званца привязали к лошади и пустили её вскачь. Первоначально то, что осталось от «царевича» захоронили у обочины дороги, но позднее, останки извлекли из могилы и сожгли. Существует легенда о том, что пепел зарядили в пушку и выстрелили в западном направлении.</a:t>
            </a:r>
          </a:p>
          <a:p>
            <a:pPr algn="r" fontAlgn="auto">
              <a:spcAft>
                <a:spcPts val="0"/>
              </a:spcAft>
              <a:buFont typeface="Arial" pitchFamily="34" charset="0"/>
              <a:buNone/>
              <a:defRPr/>
            </a:pPr>
            <a:r>
              <a:rPr lang="ru-RU" i="1" dirty="0" smtClean="0"/>
              <a:t>       Серов Б.Н., Соловьев К.А. Универсальные поурочные разработки по истории России: конца XVI-XVIII века с.8-9</a:t>
            </a:r>
            <a:endParaRPr lang="ru-RU" dirty="0" smtClean="0"/>
          </a:p>
          <a:p>
            <a:pPr fontAlgn="auto">
              <a:spcAft>
                <a:spcPts val="0"/>
              </a:spcAft>
              <a:buFont typeface="Arial" pitchFamily="34" charset="0"/>
              <a:buChar char="•"/>
              <a:defRPr/>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50" y="1428750"/>
            <a:ext cx="8229600" cy="1143000"/>
          </a:xfrm>
        </p:spPr>
        <p:txBody>
          <a:bodyPr rtlCol="0">
            <a:normAutofit fontScale="90000"/>
          </a:bodyPr>
          <a:lstStyle/>
          <a:p>
            <a:pPr algn="l" fontAlgn="auto">
              <a:spcAft>
                <a:spcPts val="0"/>
              </a:spcAft>
              <a:defRPr/>
            </a:pPr>
            <a:r>
              <a:rPr lang="ru-RU" sz="2700" b="1" i="1" dirty="0" smtClean="0"/>
              <a:t>Задания:</a:t>
            </a:r>
            <a:r>
              <a:rPr lang="ru-RU" sz="2700" dirty="0" smtClean="0"/>
              <a:t/>
            </a:r>
            <a:br>
              <a:rPr lang="ru-RU" sz="2700" dirty="0" smtClean="0"/>
            </a:br>
            <a:r>
              <a:rPr lang="ru-RU" sz="2700" dirty="0" smtClean="0"/>
              <a:t>Известно, что к весне 1606 года Лжедмитрий остался без поддержки.</a:t>
            </a:r>
            <a:br>
              <a:rPr lang="ru-RU" sz="2700" dirty="0" smtClean="0"/>
            </a:br>
            <a:r>
              <a:rPr lang="ru-RU" sz="2700" dirty="0" smtClean="0"/>
              <a:t>1. Что послужило причинами этого явления?</a:t>
            </a:r>
            <a:br>
              <a:rPr lang="ru-RU" sz="2700" dirty="0" smtClean="0"/>
            </a:br>
            <a:r>
              <a:rPr lang="ru-RU" sz="2700" dirty="0" smtClean="0"/>
              <a:t>2. К каким последствиям привело?</a:t>
            </a:r>
            <a:br>
              <a:rPr lang="ru-RU" sz="2700" dirty="0" smtClean="0"/>
            </a:br>
            <a:r>
              <a:rPr lang="ru-RU" sz="2700" dirty="0" smtClean="0"/>
              <a:t>Свои ответы кратко запиши в таблицу.</a:t>
            </a:r>
            <a:r>
              <a:rPr lang="ru-RU" dirty="0" smtClean="0"/>
              <a:t/>
            </a:r>
            <a:br>
              <a:rPr lang="ru-RU" dirty="0" smtClean="0"/>
            </a:br>
            <a:endParaRPr lang="ru-RU" dirty="0"/>
          </a:p>
        </p:txBody>
      </p:sp>
      <p:graphicFrame>
        <p:nvGraphicFramePr>
          <p:cNvPr id="4" name="Содержимое 3"/>
          <p:cNvGraphicFramePr>
            <a:graphicFrameLocks noGrp="1"/>
          </p:cNvGraphicFramePr>
          <p:nvPr>
            <p:ph idx="1"/>
          </p:nvPr>
        </p:nvGraphicFramePr>
        <p:xfrm>
          <a:off x="357188" y="3214688"/>
          <a:ext cx="8229600" cy="2560637"/>
        </p:xfrm>
        <a:graphic>
          <a:graphicData uri="http://schemas.openxmlformats.org/drawingml/2006/table">
            <a:tbl>
              <a:tblPr/>
              <a:tblGrid>
                <a:gridCol w="2743200"/>
                <a:gridCol w="2743200"/>
                <a:gridCol w="2743200"/>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smtClean="0">
                          <a:ln>
                            <a:noFill/>
                          </a:ln>
                          <a:solidFill>
                            <a:srgbClr val="FFFFFF"/>
                          </a:solidFill>
                          <a:effectLst/>
                          <a:latin typeface="Times New Roman" pitchFamily="18" charset="0"/>
                          <a:cs typeface="Times New Roman" pitchFamily="18" charset="0"/>
                        </a:rPr>
                        <a:t>Причины</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smtClean="0">
                          <a:ln>
                            <a:noFill/>
                          </a:ln>
                          <a:solidFill>
                            <a:srgbClr val="FFFFFF"/>
                          </a:solidFill>
                          <a:effectLst/>
                          <a:latin typeface="Times New Roman" pitchFamily="18" charset="0"/>
                          <a:cs typeface="Times New Roman" pitchFamily="18" charset="0"/>
                        </a:rPr>
                        <a:t>Явление</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smtClean="0">
                          <a:ln>
                            <a:noFill/>
                          </a:ln>
                          <a:solidFill>
                            <a:srgbClr val="FFFFFF"/>
                          </a:solidFill>
                          <a:effectLst/>
                          <a:latin typeface="Times New Roman" pitchFamily="18" charset="0"/>
                          <a:cs typeface="Times New Roman" pitchFamily="18" charset="0"/>
                        </a:rPr>
                        <a:t>Последствия</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smtClean="0">
                          <a:ln>
                            <a:noFill/>
                          </a:ln>
                          <a:solidFill>
                            <a:srgbClr val="000000"/>
                          </a:solidFill>
                          <a:effectLst/>
                          <a:latin typeface="Times New Roman" pitchFamily="18" charset="0"/>
                          <a:cs typeface="Times New Roman" pitchFamily="18" charset="0"/>
                        </a:rPr>
                        <a:t>1.</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smtClean="0">
                          <a:ln>
                            <a:noFill/>
                          </a:ln>
                          <a:solidFill>
                            <a:srgbClr val="000000"/>
                          </a:solidFill>
                          <a:effectLst/>
                          <a:latin typeface="Times New Roman" pitchFamily="18" charset="0"/>
                          <a:cs typeface="Times New Roman" pitchFamily="18"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smtClean="0">
                          <a:ln>
                            <a:noFill/>
                          </a:ln>
                          <a:solidFill>
                            <a:srgbClr val="000000"/>
                          </a:solidFill>
                          <a:effectLst/>
                          <a:latin typeface="Times New Roman" pitchFamily="18" charset="0"/>
                          <a:cs typeface="Times New Roman" pitchFamily="18" charset="0"/>
                        </a:rPr>
                        <a:t>3.</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smtClean="0">
                          <a:ln>
                            <a:noFill/>
                          </a:ln>
                          <a:solidFill>
                            <a:srgbClr val="000000"/>
                          </a:solidFill>
                          <a:effectLst/>
                          <a:latin typeface="Times New Roman" pitchFamily="18" charset="0"/>
                          <a:cs typeface="Times New Roman" pitchFamily="18" charset="0"/>
                        </a:rPr>
                        <a:t>(Не менее 5-ти)</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1" u="none" strike="noStrike" cap="none" normalizeH="0" baseline="0" smtClean="0">
                          <a:ln>
                            <a:noFill/>
                          </a:ln>
                          <a:solidFill>
                            <a:srgbClr val="000000"/>
                          </a:solidFill>
                          <a:effectLst/>
                          <a:latin typeface="Times New Roman" pitchFamily="18" charset="0"/>
                          <a:cs typeface="Times New Roman" pitchFamily="18" charset="0"/>
                        </a:rPr>
                        <a:t>К весне 1606 года Лжедмитрий остался без поддержки</a:t>
                      </a:r>
                      <a:endParaRPr kumimoji="0" lang="ru-RU" sz="28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smtClean="0">
                          <a:ln>
                            <a:noFill/>
                          </a:ln>
                          <a:solidFill>
                            <a:srgbClr val="000000"/>
                          </a:solidFill>
                          <a:effectLst/>
                          <a:latin typeface="Times New Roman" pitchFamily="18" charset="0"/>
                          <a:cs typeface="Times New Roman" pitchFamily="18" charset="0"/>
                        </a:rPr>
                        <a:t>1.</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smtClean="0">
                          <a:ln>
                            <a:noFill/>
                          </a:ln>
                          <a:solidFill>
                            <a:srgbClr val="000000"/>
                          </a:solidFill>
                          <a:effectLst/>
                          <a:latin typeface="Times New Roman" pitchFamily="18" charset="0"/>
                          <a:cs typeface="Times New Roman" pitchFamily="18" charset="0"/>
                        </a:rPr>
                        <a:t>2.</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800" b="0" i="0" u="none" strike="noStrike" cap="none" normalizeH="0" baseline="0" smtClean="0">
                          <a:ln>
                            <a:noFill/>
                          </a:ln>
                          <a:solidFill>
                            <a:srgbClr val="000000"/>
                          </a:solidFill>
                          <a:effectLst/>
                          <a:latin typeface="Times New Roman" pitchFamily="18" charset="0"/>
                          <a:cs typeface="Times New Roman" pitchFamily="18" charset="0"/>
                        </a:rPr>
                        <a:t>(Не менее 2-х)</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88"/>
            <a:ext cx="8229600" cy="428625"/>
          </a:xfrm>
        </p:spPr>
        <p:txBody>
          <a:bodyPr rtlCol="0">
            <a:normAutofit fontScale="90000"/>
          </a:bodyPr>
          <a:lstStyle/>
          <a:p>
            <a:pPr fontAlgn="auto">
              <a:spcAft>
                <a:spcPts val="0"/>
              </a:spcAft>
              <a:defRPr/>
            </a:pPr>
            <a:r>
              <a:rPr lang="ru-RU" dirty="0" smtClean="0"/>
              <a:t>Модельный ответ</a:t>
            </a:r>
            <a:br>
              <a:rPr lang="ru-RU" dirty="0" smtClean="0"/>
            </a:br>
            <a:endParaRPr lang="ru-RU" dirty="0"/>
          </a:p>
        </p:txBody>
      </p:sp>
      <p:graphicFrame>
        <p:nvGraphicFramePr>
          <p:cNvPr id="4" name="Содержимое 3"/>
          <p:cNvGraphicFramePr>
            <a:graphicFrameLocks noGrp="1"/>
          </p:cNvGraphicFramePr>
          <p:nvPr>
            <p:ph idx="1"/>
          </p:nvPr>
        </p:nvGraphicFramePr>
        <p:xfrm>
          <a:off x="0" y="642938"/>
          <a:ext cx="9144000" cy="6215062"/>
        </p:xfrm>
        <a:graphic>
          <a:graphicData uri="http://schemas.openxmlformats.org/drawingml/2006/table">
            <a:tbl>
              <a:tblPr/>
              <a:tblGrid>
                <a:gridCol w="4706938"/>
                <a:gridCol w="1690687"/>
                <a:gridCol w="2746375"/>
              </a:tblGrid>
              <a:tr h="322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Причины</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Явление</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Последствия</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92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1. Не умел держать себя соответственно своему царскому сану</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2. Не соблюдал православных обрядов</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3. Любил одеваться по-польски, водился с поляками и очень их жаловал. Женился на дочери польского магната Ма­рине Мнишек</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4. Щедро раздавал земли и деньги служилому дворянству, чем настроил против себя прежде лояльное к нему бо­ярство</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5. Был недоволен и простой народ, положение которого вместо ожидаемого послабления лишь ухудшилось</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6. Не смог удержать и доверие поляков. Не выпол­нил главное условие его возведения на престол – обращение России в католичество</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1" u="none" strike="noStrike" cap="none" normalizeH="0" baseline="0" smtClean="0">
                          <a:ln>
                            <a:noFill/>
                          </a:ln>
                          <a:solidFill>
                            <a:srgbClr val="000000"/>
                          </a:solidFill>
                          <a:effectLst/>
                          <a:latin typeface="Times New Roman" pitchFamily="18" charset="0"/>
                          <a:cs typeface="Times New Roman" pitchFamily="18" charset="0"/>
                        </a:rPr>
                        <a:t>К весне 1606 года Лжедмитрий остался без поддержки</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1. Вспыхнул заговор</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2. Самозванец был убит</a:t>
                      </a:r>
                    </a:p>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3. Останки извлекли из могилы и сожгли</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p:nvPr>
        </p:nvSpPr>
        <p:spPr>
          <a:xfrm>
            <a:off x="428625" y="0"/>
            <a:ext cx="8229600" cy="582613"/>
          </a:xfrm>
        </p:spPr>
        <p:txBody>
          <a:bodyPr/>
          <a:lstStyle/>
          <a:p>
            <a:r>
              <a:rPr lang="ru-RU" sz="2800" b="1" smtClean="0"/>
              <a:t>Параметры оценивания</a:t>
            </a:r>
            <a:endParaRPr lang="ru-RU" sz="2800" smtClean="0"/>
          </a:p>
        </p:txBody>
      </p:sp>
      <p:graphicFrame>
        <p:nvGraphicFramePr>
          <p:cNvPr id="5" name="Содержимое 4"/>
          <p:cNvGraphicFramePr>
            <a:graphicFrameLocks noGrp="1"/>
          </p:cNvGraphicFramePr>
          <p:nvPr>
            <p:ph idx="1"/>
          </p:nvPr>
        </p:nvGraphicFramePr>
        <p:xfrm>
          <a:off x="0" y="785813"/>
          <a:ext cx="9144000" cy="5535612"/>
        </p:xfrm>
        <a:graphic>
          <a:graphicData uri="http://schemas.openxmlformats.org/drawingml/2006/table">
            <a:tbl>
              <a:tblPr/>
              <a:tblGrid>
                <a:gridCol w="523875"/>
                <a:gridCol w="3405188"/>
                <a:gridCol w="3714750"/>
                <a:gridCol w="1500187"/>
              </a:tblGrid>
              <a:tr h="636588">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Критерии оценивания</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Параметры оценивания</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FFFFFF"/>
                          </a:solidFill>
                          <a:effectLst/>
                          <a:latin typeface="Times New Roman" pitchFamily="18" charset="0"/>
                          <a:cs typeface="Times New Roman" pitchFamily="18" charset="0"/>
                        </a:rPr>
                        <a:t>баллы</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752600">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2</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Умение объяснять причины ключевых событий отечественной истории</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45720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Выделены 5-6 причин </a:t>
                      </a:r>
                    </a:p>
                    <a:p>
                      <a:pPr marL="45720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Выделены 1-4 причины </a:t>
                      </a:r>
                    </a:p>
                    <a:p>
                      <a:pPr marL="45720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Причины не выделены или названы неверно</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5</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1-4</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2230438">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3</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Умение объяснять следствия ключевых событий отечественной истории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45720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Правильно выбраны 1-3 последствия</a:t>
                      </a:r>
                    </a:p>
                    <a:p>
                      <a:pPr marL="45720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Последствия не выбраны или выбраны неправильно</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1-3</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636588">
                <a:tc>
                  <a:txBody>
                    <a:bodyPr/>
                    <a:lstStyle/>
                    <a:p>
                      <a:pPr marL="0" marR="0" lvl="0" indent="0" algn="just" defTabSz="914400" rtl="0" eaLnBrk="1" fontAlgn="base" latinLnBrk="0" hangingPunct="1">
                        <a:lnSpc>
                          <a:spcPct val="15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5</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Умение излагать суждения о причинах и следствиях исторических событий</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rgbClr val="000000"/>
                          </a:solidFill>
                          <a:effectLst/>
                          <a:latin typeface="Times New Roman" pitchFamily="18" charset="0"/>
                          <a:cs typeface="Times New Roman" pitchFamily="18" charset="0"/>
                        </a:rPr>
                        <a:t>Связность и краткость изложения</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1" i="0" u="none" strike="noStrike" cap="none" normalizeH="0" baseline="0" smtClean="0">
                          <a:ln>
                            <a:noFill/>
                          </a:ln>
                          <a:solidFill>
                            <a:srgbClr val="000000"/>
                          </a:solidFill>
                          <a:effectLst/>
                          <a:latin typeface="Times New Roman" pitchFamily="18" charset="0"/>
                          <a:cs typeface="Times New Roman" pitchFamily="18" charset="0"/>
                        </a:rPr>
                        <a:t>1-2</a:t>
                      </a:r>
                      <a:endParaRPr kumimoji="0" lang="ru-RU" sz="2000" b="0" i="0" u="none" strike="noStrike" cap="none" normalizeH="0" baseline="0" smtClean="0">
                        <a:ln>
                          <a:noFill/>
                        </a:ln>
                        <a:solidFill>
                          <a:srgbClr val="000000"/>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TotalTime>
  <Words>882</Words>
  <Application>Microsoft Office PowerPoint</Application>
  <PresentationFormat>Экран (4:3)</PresentationFormat>
  <Paragraphs>93</Paragraphs>
  <Slides>10</Slides>
  <Notes>1</Notes>
  <HiddenSlides>0</HiddenSlides>
  <MMClips>0</MMClips>
  <ScaleCrop>false</ScaleCrop>
  <HeadingPairs>
    <vt:vector size="6" baseType="variant">
      <vt:variant>
        <vt:lpstr>Использованные шрифты</vt:lpstr>
      </vt:variant>
      <vt:variant>
        <vt:i4>3</vt:i4>
      </vt:variant>
      <vt:variant>
        <vt:lpstr>Шаблон оформления</vt:lpstr>
      </vt:variant>
      <vt:variant>
        <vt:i4>1</vt:i4>
      </vt:variant>
      <vt:variant>
        <vt:lpstr>Заголовки слайдов</vt:lpstr>
      </vt:variant>
      <vt:variant>
        <vt:i4>10</vt:i4>
      </vt:variant>
    </vt:vector>
  </HeadingPairs>
  <TitlesOfParts>
    <vt:vector size="14" baseType="lpstr">
      <vt:lpstr>Calibri</vt:lpstr>
      <vt:lpstr>Arial</vt:lpstr>
      <vt:lpstr>Times New Roman</vt:lpstr>
      <vt:lpstr>Тема Office</vt:lpstr>
      <vt:lpstr>Проектирование модуля системы оценивания предметного образовательного результата  по истории России в 7 классе «Установление причинно-следственных связей в работе с текстом»  </vt:lpstr>
      <vt:lpstr>Слайд 2</vt:lpstr>
      <vt:lpstr>Слайд 3</vt:lpstr>
      <vt:lpstr>Контрольное мероприятие </vt:lpstr>
      <vt:lpstr>Слайд 5</vt:lpstr>
      <vt:lpstr>Слайд 6</vt:lpstr>
      <vt:lpstr>Задания: Известно, что к весне 1606 года Лжедмитрий остался без поддержки. 1. Что послужило причинами этого явления? 2. К каким последствиям привело? Свои ответы кратко запиши в таблицу. </vt:lpstr>
      <vt:lpstr>Модельный ответ </vt:lpstr>
      <vt:lpstr>Параметры оценивания</vt:lpstr>
      <vt:lpstr>Параметры оценивания</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Проектирование модуля системы оценивания предметных результатов  по истории первобытного общества в 5 классе «Работа с историческим текстом»  </dc:title>
  <dc:creator>Admin</dc:creator>
  <cp:lastModifiedBy>Админ</cp:lastModifiedBy>
  <cp:revision>18</cp:revision>
  <dcterms:created xsi:type="dcterms:W3CDTF">2014-12-02T19:34:20Z</dcterms:created>
  <dcterms:modified xsi:type="dcterms:W3CDTF">2016-12-23T12:57:44Z</dcterms:modified>
</cp:coreProperties>
</file>